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21"/>
  </p:notesMasterIdLst>
  <p:sldIdLst>
    <p:sldId id="434" r:id="rId6"/>
    <p:sldId id="448" r:id="rId7"/>
    <p:sldId id="1198" r:id="rId8"/>
    <p:sldId id="1246" r:id="rId9"/>
    <p:sldId id="1275" r:id="rId10"/>
    <p:sldId id="1120" r:id="rId11"/>
    <p:sldId id="1113" r:id="rId12"/>
    <p:sldId id="1247" r:id="rId13"/>
    <p:sldId id="1250" r:id="rId14"/>
    <p:sldId id="1251" r:id="rId15"/>
    <p:sldId id="1279" r:id="rId16"/>
    <p:sldId id="974" r:id="rId17"/>
    <p:sldId id="975" r:id="rId18"/>
    <p:sldId id="1245" r:id="rId19"/>
    <p:sldId id="1238" r:id="rId2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2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66FF"/>
    <a:srgbClr val="FA710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6209486F-0FD7-452E-B508-49A2511D5BFE}"/>
    <pc:docChg chg="custSel delSld modSld">
      <pc:chgData name="Wanshi Chen" userId="3a7dbef4-3474-47c6-9897-007f5734efb0" providerId="ADAL" clId="{6209486F-0FD7-452E-B508-49A2511D5BFE}" dt="2022-03-14T23:11:36.696" v="147" actId="47"/>
      <pc:docMkLst>
        <pc:docMk/>
      </pc:docMkLst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5047988" sldId="973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302915037" sldId="976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4060049755" sldId="977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59859301" sldId="978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034873754" sldId="979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96947055" sldId="980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075647317" sldId="981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317777283" sldId="982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4799133" sldId="983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610802678" sldId="984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820845124" sldId="985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4268489742" sldId="986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927163188" sldId="987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174786583" sldId="988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49255093" sldId="989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916493591" sldId="990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057231149" sldId="1000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990192568" sldId="1001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719482044" sldId="1002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576864903" sldId="1003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40339732" sldId="1004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830046702" sldId="1005"/>
        </pc:sldMkLst>
      </pc:sldChg>
      <pc:sldChg chg="modSp mod">
        <pc:chgData name="Wanshi Chen" userId="3a7dbef4-3474-47c6-9897-007f5734efb0" providerId="ADAL" clId="{6209486F-0FD7-452E-B508-49A2511D5BFE}" dt="2022-03-14T23:11:08.630" v="146" actId="20577"/>
        <pc:sldMkLst>
          <pc:docMk/>
          <pc:sldMk cId="1532106690" sldId="1238"/>
        </pc:sldMkLst>
        <pc:spChg chg="mod">
          <ac:chgData name="Wanshi Chen" userId="3a7dbef4-3474-47c6-9897-007f5734efb0" providerId="ADAL" clId="{6209486F-0FD7-452E-B508-49A2511D5BFE}" dt="2022-03-14T23:11:08.630" v="146" actId="20577"/>
          <ac:spMkLst>
            <pc:docMk/>
            <pc:sldMk cId="1532106690" sldId="1238"/>
            <ac:spMk id="3" creationId="{ED097699-AEE1-40AC-85E4-6E4DE0A4133F}"/>
          </ac:spMkLst>
        </pc:spChg>
      </pc:sldChg>
      <pc:sldChg chg="modSp mod">
        <pc:chgData name="Wanshi Chen" userId="3a7dbef4-3474-47c6-9897-007f5734efb0" providerId="ADAL" clId="{6209486F-0FD7-452E-B508-49A2511D5BFE}" dt="2022-03-14T23:07:36.645" v="10" actId="404"/>
        <pc:sldMkLst>
          <pc:docMk/>
          <pc:sldMk cId="643693332" sldId="1246"/>
        </pc:sldMkLst>
        <pc:spChg chg="mod">
          <ac:chgData name="Wanshi Chen" userId="3a7dbef4-3474-47c6-9897-007f5734efb0" providerId="ADAL" clId="{6209486F-0FD7-452E-B508-49A2511D5BFE}" dt="2022-03-14T23:07:36.645" v="10" actId="404"/>
          <ac:spMkLst>
            <pc:docMk/>
            <pc:sldMk cId="643693332" sldId="1246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126989823" sldId="1249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298203097" sldId="1252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616908320" sldId="1253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240141480" sldId="1254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946522663" sldId="1255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098348563" sldId="1256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588247782" sldId="1257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4089959314" sldId="1258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541600154" sldId="1259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751495352" sldId="1260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379721440" sldId="1261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106283659" sldId="1262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546238422" sldId="1263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362143860" sldId="1264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4294519335" sldId="1265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531549871" sldId="1266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4046840380" sldId="1267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1869215261" sldId="1268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58595017" sldId="1269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4258901202" sldId="1270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487533996" sldId="1271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4264763514" sldId="1272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08741196" sldId="1273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231500838" sldId="1274"/>
        </pc:sldMkLst>
      </pc:sldChg>
      <pc:sldChg chg="modSp mod">
        <pc:chgData name="Wanshi Chen" userId="3a7dbef4-3474-47c6-9897-007f5734efb0" providerId="ADAL" clId="{6209486F-0FD7-452E-B508-49A2511D5BFE}" dt="2022-03-14T23:07:51.044" v="11" actId="20577"/>
        <pc:sldMkLst>
          <pc:docMk/>
          <pc:sldMk cId="2051606714" sldId="1275"/>
        </pc:sldMkLst>
        <pc:spChg chg="mod">
          <ac:chgData name="Wanshi Chen" userId="3a7dbef4-3474-47c6-9897-007f5734efb0" providerId="ADAL" clId="{6209486F-0FD7-452E-B508-49A2511D5BFE}" dt="2022-03-14T23:07:51.044" v="11" actId="20577"/>
          <ac:spMkLst>
            <pc:docMk/>
            <pc:sldMk cId="2051606714" sldId="127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591540146" sldId="1276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3033896334" sldId="1277"/>
        </pc:sldMkLst>
      </pc:sldChg>
      <pc:sldChg chg="del">
        <pc:chgData name="Wanshi Chen" userId="3a7dbef4-3474-47c6-9897-007f5734efb0" providerId="ADAL" clId="{6209486F-0FD7-452E-B508-49A2511D5BFE}" dt="2022-03-14T23:11:36.696" v="147" actId="47"/>
        <pc:sldMkLst>
          <pc:docMk/>
          <pc:sldMk cId="2244878176" sldId="1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813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19484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63823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83583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2e/Docs/RP-211145.zip" TargetMode="External"/><Relationship Id="rId7" Type="http://schemas.openxmlformats.org/officeDocument/2006/relationships/hyperlink" Target="http://www.3gpp.org/ftp/tsg_ran/TSG_RAN/TSGR_94e/Docs/RP-213603.zip" TargetMode="External"/><Relationship Id="rId2" Type="http://schemas.openxmlformats.org/officeDocument/2006/relationships/hyperlink" Target="http://www.3gpp.org/ftp/tsg_ran/TSG_RAN/TSGR_94e/Docs/RP-213596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3584.zip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s://www.3gpp.org/ftp/tsg_ran/TSG_RAN/TSGR_91e/Docs/RP-210906.zi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4e/Docs/RP-213603.zip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4e/Docs/RP-212682.zip" TargetMode="External"/><Relationship Id="rId7" Type="http://schemas.openxmlformats.org/officeDocument/2006/relationships/hyperlink" Target="http://www.3gpp.org/ftp/tsg_ran/TSG_RAN/TSGR_94e/Docs/RP-213697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3677.zip" TargetMode="External"/><Relationship Id="rId5" Type="http://schemas.openxmlformats.org/officeDocument/2006/relationships/hyperlink" Target="http://www.3gpp.org/ftp/tsg_ran/TSG_RAN/TSGR_94e/Docs/RP-213469.zip" TargetMode="External"/><Relationship Id="rId4" Type="http://schemas.openxmlformats.org/officeDocument/2006/relationships/hyperlink" Target="http://www.3gpp.org/ftp/tsg_ran/TSG_RAN/TSGR_93e/Docs/RP-211667.zi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5e/Docs/RP-220021.zip" TargetMode="External"/><Relationship Id="rId13" Type="http://schemas.openxmlformats.org/officeDocument/2006/relationships/hyperlink" Target="http://www.3gpp.org/ftp/tsg_ran/TSG_RAN/TSGR_95e/Docs/RP-220023.zip" TargetMode="External"/><Relationship Id="rId18" Type="http://schemas.openxmlformats.org/officeDocument/2006/relationships/hyperlink" Target="http://www.3gpp.org/ftp/tsg_ran/TSG_RAN/TSGR_95e/Docs/RP-220059.zip" TargetMode="External"/><Relationship Id="rId3" Type="http://schemas.openxmlformats.org/officeDocument/2006/relationships/hyperlink" Target="http://www.3gpp.org/ftp/tsg_ran/TSG_RAN/TSGR_95e/Docs/RP-220019.zip" TargetMode="External"/><Relationship Id="rId21" Type="http://schemas.openxmlformats.org/officeDocument/2006/relationships/hyperlink" Target="http://www.3gpp.org/ftp/tsg_ran/TSG_RAN/TSGR_95e/Docs/RP-220062.zip" TargetMode="External"/><Relationship Id="rId7" Type="http://schemas.openxmlformats.org/officeDocument/2006/relationships/hyperlink" Target="http://www.3gpp.org/ftp/tsg_ran/TSG_RAN/TSGR_95e/Docs/RP-220057.zip" TargetMode="External"/><Relationship Id="rId12" Type="http://schemas.openxmlformats.org/officeDocument/2006/relationships/hyperlink" Target="http://www.3gpp.org/ftp/tsg_ran/TSG_RAN/TSGR_95e/Docs/RP-220050.zip" TargetMode="External"/><Relationship Id="rId17" Type="http://schemas.openxmlformats.org/officeDocument/2006/relationships/hyperlink" Target="http://www.3gpp.org/ftp/tsg_ran/TSG_RAN/TSGR_95e/Docs/RP-220058.zip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3gpp.org/ftp/tsg_ran/TSG_RAN/TSGR_95e/Docs/RP-220024.zip" TargetMode="External"/><Relationship Id="rId20" Type="http://schemas.openxmlformats.org/officeDocument/2006/relationships/hyperlink" Target="http://www.3gpp.org/ftp/tsg_ran/TSG_RAN/TSGR_95e/Docs/RP-220061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5e/Docs/RP-220056.zip" TargetMode="External"/><Relationship Id="rId11" Type="http://schemas.openxmlformats.org/officeDocument/2006/relationships/hyperlink" Target="http://www.3gpp.org/ftp/tsg_ran/TSG_RAN/TSGR_95e/Docs/RP-220022.zip" TargetMode="External"/><Relationship Id="rId5" Type="http://schemas.openxmlformats.org/officeDocument/2006/relationships/hyperlink" Target="http://www.3gpp.org/ftp/tsg_ran/TSG_RAN/TSGR_95e/Docs/RP-220020.zip" TargetMode="External"/><Relationship Id="rId15" Type="http://schemas.openxmlformats.org/officeDocument/2006/relationships/hyperlink" Target="http://www.3gpp.org/ftp/tsg_ran/TSG_RAN/TSGR_95e/Docs/RP-220055.zip" TargetMode="External"/><Relationship Id="rId23" Type="http://schemas.openxmlformats.org/officeDocument/2006/relationships/hyperlink" Target="http://www.3gpp.org/ftp/tsg_ran/TSG_RAN/TSGR_95e/Docs/RP-220064.zip" TargetMode="External"/><Relationship Id="rId10" Type="http://schemas.openxmlformats.org/officeDocument/2006/relationships/hyperlink" Target="http://www.3gpp.org/ftp/tsg_ran/TSG_RAN/TSGR_95e/Docs/RP-220052.zip" TargetMode="External"/><Relationship Id="rId19" Type="http://schemas.openxmlformats.org/officeDocument/2006/relationships/hyperlink" Target="http://www.3gpp.org/ftp/tsg_ran/TSG_RAN/TSGR_95e/Docs/RP-220060.zip" TargetMode="External"/><Relationship Id="rId4" Type="http://schemas.openxmlformats.org/officeDocument/2006/relationships/hyperlink" Target="http://www.3gpp.org/ftp/tsg_ran/TSG_RAN/TSGR_95e/Docs/RP-220053.zip" TargetMode="External"/><Relationship Id="rId9" Type="http://schemas.openxmlformats.org/officeDocument/2006/relationships/hyperlink" Target="http://www.3gpp.org/ftp/tsg_ran/TSG_RAN/TSGR_95e/Docs/RP-220051.zip" TargetMode="External"/><Relationship Id="rId14" Type="http://schemas.openxmlformats.org/officeDocument/2006/relationships/hyperlink" Target="http://www.3gpp.org/ftp/tsg_ran/TSG_RAN/TSGR_95e/Docs/RP-220054.zip" TargetMode="External"/><Relationship Id="rId22" Type="http://schemas.openxmlformats.org/officeDocument/2006/relationships/hyperlink" Target="http://www.3gpp.org/ftp/tsg_ran/TSG_RAN/TSGR_95e/Docs/RP-220063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4e/Docs/RP-213697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Summary for RAN Rel-18 Package: RAN4 Part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Chair, RAN4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39328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RAN#95-e</a:t>
            </a:r>
          </a:p>
          <a:p>
            <a:r>
              <a:rPr lang="en-US" b="1" dirty="0"/>
              <a:t>March 17</a:t>
            </a:r>
            <a:r>
              <a:rPr lang="en-US" b="1" baseline="30000" dirty="0"/>
              <a:t>th</a:t>
            </a:r>
            <a:r>
              <a:rPr lang="en-US" b="1" dirty="0"/>
              <a:t> – 23</a:t>
            </a:r>
            <a:r>
              <a:rPr lang="en-US" b="1" baseline="30000" dirty="0"/>
              <a:t>rd</a:t>
            </a:r>
            <a:r>
              <a:rPr lang="en-US" b="1" dirty="0"/>
              <a:t>, 2022</a:t>
            </a:r>
          </a:p>
          <a:p>
            <a:endParaRPr lang="en-US" b="1" dirty="0"/>
          </a:p>
          <a:p>
            <a:r>
              <a:rPr lang="en-US" b="1" dirty="0"/>
              <a:t>AI: 9.1.4</a:t>
            </a:r>
          </a:p>
          <a:p>
            <a:endParaRPr lang="en-US" b="1" dirty="0"/>
          </a:p>
          <a:p>
            <a:r>
              <a:rPr lang="en-US" b="1" dirty="0"/>
              <a:t>RP-220068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6057" y="405251"/>
            <a:ext cx="11374390" cy="536387"/>
          </a:xfrm>
        </p:spPr>
        <p:txBody>
          <a:bodyPr/>
          <a:lstStyle/>
          <a:p>
            <a:r>
              <a:rPr lang="en-US" sz="4000" dirty="0"/>
              <a:t>RAN4-led Package	3/3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15AD57-88CB-4DD3-98AC-D2CB8EDC0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585847"/>
              </p:ext>
            </p:extLst>
          </p:nvPr>
        </p:nvGraphicFramePr>
        <p:xfrm>
          <a:off x="1326234" y="1434637"/>
          <a:ext cx="12970880" cy="1945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30890">
                  <a:extLst>
                    <a:ext uri="{9D8B030D-6E8A-4147-A177-3AD203B41FA5}">
                      <a16:colId xmlns:a16="http://schemas.microsoft.com/office/drawing/2014/main" val="4265354690"/>
                    </a:ext>
                  </a:extLst>
                </a:gridCol>
                <a:gridCol w="1439990">
                  <a:extLst>
                    <a:ext uri="{9D8B030D-6E8A-4147-A177-3AD203B41FA5}">
                      <a16:colId xmlns:a16="http://schemas.microsoft.com/office/drawing/2014/main" val="2003134754"/>
                    </a:ext>
                  </a:extLst>
                </a:gridCol>
              </a:tblGrid>
              <a:tr h="512769">
                <a:tc>
                  <a:txBody>
                    <a:bodyPr/>
                    <a:lstStyle/>
                    <a:p>
                      <a:r>
                        <a:rPr lang="en-US" dirty="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 or 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046851"/>
                  </a:ext>
                </a:extLst>
              </a:tr>
              <a:tr h="264160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RAN4 work for Rel-17 </a:t>
                      </a:r>
                      <a:r>
                        <a:rPr lang="en-US" altLang="zh-CN" sz="2000" dirty="0" err="1"/>
                        <a:t>NTN_IoT</a:t>
                      </a:r>
                      <a:endParaRPr lang="en-US" altLang="zh-CN" sz="20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Refer to RP-210906; 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</a:rPr>
                        <a:t>To revise 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RP-213596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</a:rPr>
                        <a:t> including the RAN4 part (w/ an explicit starting/end dates), or with a separate WID (w/ an explicit starting/end dates)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5587794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2000" dirty="0"/>
                        <a:t>5G Broadcast Bands</a:t>
                      </a:r>
                    </a:p>
                    <a:p>
                      <a:pPr marL="285750" indent="-285750" algn="l" defTabSz="914354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Refer to RP-210906; Part of spectrum work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, as in Rel-18 WI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RP-211145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 (no plan to have email discussion, unless necessary)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204048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FC2131-029B-4AA8-A2A6-9646733F5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7303" y="1057346"/>
            <a:ext cx="13954955" cy="536387"/>
          </a:xfrm>
        </p:spPr>
        <p:txBody>
          <a:bodyPr/>
          <a:lstStyle/>
          <a:p>
            <a:r>
              <a:rPr lang="en-US" sz="2400" dirty="0">
                <a:sym typeface="Wingdings" panose="05000000000000000000" pitchFamily="2" charset="2"/>
              </a:rPr>
              <a:t>Prior Commitments to RAN4 work in Rel-18 time frame (see </a:t>
            </a:r>
            <a:r>
              <a:rPr lang="en-GB" sz="24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hlinkClick r:id="rId4"/>
              </a:rPr>
              <a:t>RP-210906</a:t>
            </a:r>
            <a:r>
              <a:rPr lang="en-GB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)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endParaRPr 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FAEA57D-E1FE-4B28-9EA5-C1EE76E1592E}"/>
              </a:ext>
            </a:extLst>
          </p:cNvPr>
          <p:cNvSpPr txBox="1">
            <a:spLocks/>
          </p:cNvSpPr>
          <p:nvPr/>
        </p:nvSpPr>
        <p:spPr bwMode="auto">
          <a:xfrm>
            <a:off x="1040570" y="3303006"/>
            <a:ext cx="13954955" cy="171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5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>
                <a:sym typeface="Wingdings" panose="05000000000000000000" pitchFamily="2" charset="2"/>
              </a:rPr>
              <a:t>Rel-17 items:</a:t>
            </a:r>
          </a:p>
          <a:p>
            <a:pPr lvl="1"/>
            <a:r>
              <a:rPr lang="en-US" sz="1869" kern="0" dirty="0">
                <a:sym typeface="Wingdings" panose="05000000000000000000" pitchFamily="2" charset="2"/>
              </a:rPr>
              <a:t>Pi/2 BPSK – study complete; whether/how/when to have a follow-up WID?</a:t>
            </a:r>
          </a:p>
          <a:p>
            <a:pPr lvl="1"/>
            <a:r>
              <a:rPr lang="en-US" sz="1869" kern="0" dirty="0">
                <a:sym typeface="Wingdings" panose="05000000000000000000" pitchFamily="2" charset="2"/>
              </a:rPr>
              <a:t>Irregular bandwidths – study incomplete; to continue a Rel-18 SI targeting completion in RAN#97 (w/ a clearer target)</a:t>
            </a:r>
          </a:p>
          <a:p>
            <a:pPr lvl="1"/>
            <a:r>
              <a:rPr lang="en-US" sz="1869" kern="0" dirty="0">
                <a:sym typeface="Wingdings" panose="05000000000000000000" pitchFamily="2" charset="2"/>
              </a:rPr>
              <a:t>MUSIM – whether/how to have any additional follow-up RAN4 work can be discussed under 9.3.2.3 (by revising </a:t>
            </a:r>
            <a:r>
              <a:rPr lang="en-US" sz="1800" dirty="0">
                <a:effectLst/>
                <a:hlinkClick r:id="rId6"/>
              </a:rPr>
              <a:t>RP-213584</a:t>
            </a:r>
            <a:r>
              <a:rPr lang="en-US" sz="1869" kern="0" dirty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sz="1869" kern="0" dirty="0">
                <a:sym typeface="Wingdings" panose="05000000000000000000" pitchFamily="2" charset="2"/>
              </a:rPr>
              <a:t>FR2 test method enhancement – study incomplete; to continue a Rel-18 SI (for the FR2-2 incomplete part) targeting completion in RAN#96</a:t>
            </a:r>
          </a:p>
          <a:p>
            <a:pPr lvl="1"/>
            <a:r>
              <a:rPr lang="en-US" sz="1869" kern="0" dirty="0">
                <a:sym typeface="Wingdings" panose="05000000000000000000" pitchFamily="2" charset="2"/>
              </a:rPr>
              <a:t>All other potential leftovers – to be further revisited in future RAN plenary meetings</a:t>
            </a:r>
          </a:p>
          <a:p>
            <a:r>
              <a:rPr lang="en-US" sz="2400" kern="0">
                <a:sym typeface="Wingdings" panose="05000000000000000000" pitchFamily="2" charset="2"/>
              </a:rPr>
              <a:t>Note: </a:t>
            </a:r>
            <a:endParaRPr lang="en-US" sz="2400" kern="0" dirty="0">
              <a:sym typeface="Wingdings" panose="05000000000000000000" pitchFamily="2" charset="2"/>
            </a:endParaRPr>
          </a:p>
          <a:p>
            <a:pPr lvl="1"/>
            <a:r>
              <a:rPr lang="en-US" sz="2000" dirty="0"/>
              <a:t>RAN#94-e also approved RAN4-led WI “NR support for dedicated spectrum less than 5MHz for FR1” as in </a:t>
            </a:r>
            <a:r>
              <a:rPr lang="en-US" sz="2000" dirty="0">
                <a:hlinkClick r:id="rId7"/>
              </a:rPr>
              <a:t>RP-213603</a:t>
            </a:r>
            <a:endParaRPr lang="en-US" sz="7200" kern="0" dirty="0"/>
          </a:p>
          <a:p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231719166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414" y="403791"/>
            <a:ext cx="9628468" cy="450794"/>
          </a:xfrm>
        </p:spPr>
        <p:txBody>
          <a:bodyPr/>
          <a:lstStyle/>
          <a:p>
            <a:r>
              <a:rPr lang="en-US" altLang="zh-CN" b="1" dirty="0"/>
              <a:t>Draft TU Plan for RAN4 Rel-18 package (1/3)</a:t>
            </a:r>
            <a:endParaRPr lang="ru-RU" dirty="0"/>
          </a:p>
        </p:txBody>
      </p:sp>
      <p:sp>
        <p:nvSpPr>
          <p:cNvPr id="12" name="矩形 11"/>
          <p:cNvSpPr/>
          <p:nvPr/>
        </p:nvSpPr>
        <p:spPr bwMode="auto">
          <a:xfrm>
            <a:off x="2706815" y="1484721"/>
            <a:ext cx="1167451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2022 Q2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3890696" y="1484721"/>
            <a:ext cx="1163292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2022 Q3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5119868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2022 Q4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326394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Q1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7532920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Q2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8739446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Q3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9945972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Q4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152498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2024 Q1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12359024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2024 Q2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7176" y="2007910"/>
            <a:ext cx="1323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Rel-17 Maintenance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325592" y="2825160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FR1 </a:t>
            </a:r>
            <a:r>
              <a:rPr lang="en-US" altLang="zh-CN" sz="1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enh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325592" y="3426967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FR2 </a:t>
            </a:r>
            <a:r>
              <a:rPr lang="en-US" altLang="zh-CN" sz="1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enh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325592" y="4028774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FR2 multi-Rx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325592" y="4630581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RRM </a:t>
            </a:r>
            <a:r>
              <a:rPr lang="en-US" altLang="zh-CN" sz="1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enh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325592" y="5232388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MG </a:t>
            </a:r>
            <a:r>
              <a:rPr lang="en-US" altLang="zh-CN" sz="1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enh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325592" y="5834193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Demod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enh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2706816" y="2007909"/>
            <a:ext cx="1140646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13, RD 5.5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2706816" y="2248851"/>
            <a:ext cx="1140646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5, RD 15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3913342" y="2248851"/>
            <a:ext cx="1140646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4.5, RD 11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3913342" y="2005568"/>
            <a:ext cx="1140646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4, RD 3.5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5119868" y="2248851"/>
            <a:ext cx="1140646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Reserve RD 5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 bwMode="auto">
          <a:xfrm>
            <a:off x="3875743" y="1484721"/>
            <a:ext cx="0" cy="4517823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直接连接符 51"/>
          <p:cNvCxnSpPr/>
          <p:nvPr/>
        </p:nvCxnSpPr>
        <p:spPr bwMode="auto">
          <a:xfrm>
            <a:off x="5082376" y="1783749"/>
            <a:ext cx="4159" cy="822251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等腰三角形 23"/>
          <p:cNvSpPr/>
          <p:nvPr/>
        </p:nvSpPr>
        <p:spPr bwMode="auto">
          <a:xfrm>
            <a:off x="2542757" y="1310050"/>
            <a:ext cx="249045" cy="153888"/>
          </a:xfrm>
          <a:prstGeom prst="triangl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ts val="600"/>
              </a:spcAft>
              <a:buBlip>
                <a:blip r:embed="rId3"/>
              </a:buBlip>
            </a:pPr>
            <a:endParaRPr lang="zh-CN" altLang="en-US" sz="2400">
              <a:latin typeface="Calibri" pitchFamily="34" charset="0"/>
            </a:endParaRPr>
          </a:p>
        </p:txBody>
      </p:sp>
      <p:sp>
        <p:nvSpPr>
          <p:cNvPr id="56" name="等腰三角形 55"/>
          <p:cNvSpPr/>
          <p:nvPr/>
        </p:nvSpPr>
        <p:spPr bwMode="auto">
          <a:xfrm>
            <a:off x="4957853" y="1248910"/>
            <a:ext cx="249045" cy="153888"/>
          </a:xfrm>
          <a:prstGeom prst="triangl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ts val="600"/>
              </a:spcAft>
              <a:buBlip>
                <a:blip r:embed="rId3"/>
              </a:buBlip>
            </a:pPr>
            <a:endParaRPr lang="zh-CN" altLang="en-US" sz="2400">
              <a:latin typeface="Calibri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129899" y="1009147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Rel-17 Core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591626" y="984458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Rel-17 Perf</a:t>
            </a:r>
          </a:p>
        </p:txBody>
      </p:sp>
      <p:sp>
        <p:nvSpPr>
          <p:cNvPr id="62" name="矩形 61"/>
          <p:cNvSpPr/>
          <p:nvPr/>
        </p:nvSpPr>
        <p:spPr bwMode="auto">
          <a:xfrm>
            <a:off x="3904024" y="2693283"/>
            <a:ext cx="7220088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1~1.5 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5119868" y="2932751"/>
            <a:ext cx="6004244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RD: 1~1.5TU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5" name="矩形 64"/>
          <p:cNvSpPr/>
          <p:nvPr/>
        </p:nvSpPr>
        <p:spPr bwMode="auto">
          <a:xfrm>
            <a:off x="7467040" y="3310564"/>
            <a:ext cx="3657072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1 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8811230" y="3550032"/>
            <a:ext cx="3481914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RD: ~0.25TU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3904024" y="3310565"/>
            <a:ext cx="3563016" cy="2268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Study phase/ RF: around 1 TU per meeting</a:t>
            </a:r>
            <a:endParaRPr lang="zh-CN" altLang="en-US" sz="1000" b="1" dirty="0">
              <a:latin typeface="+mj-ea"/>
              <a:ea typeface="+mj-ea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3904025" y="3908916"/>
            <a:ext cx="5976068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0.5~1 TU per meeting, RD: ~1 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 bwMode="auto">
          <a:xfrm>
            <a:off x="6304776" y="4137998"/>
            <a:ext cx="6009985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RD: ~0.5TU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72" name="直接连接符 71"/>
          <p:cNvCxnSpPr/>
          <p:nvPr/>
        </p:nvCxnSpPr>
        <p:spPr bwMode="auto">
          <a:xfrm>
            <a:off x="11125693" y="1767945"/>
            <a:ext cx="4159" cy="822251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4" name="等腰三角形 73"/>
          <p:cNvSpPr/>
          <p:nvPr/>
        </p:nvSpPr>
        <p:spPr bwMode="auto">
          <a:xfrm>
            <a:off x="11001170" y="1233106"/>
            <a:ext cx="249045" cy="153888"/>
          </a:xfrm>
          <a:prstGeom prst="triangl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ts val="600"/>
              </a:spcAft>
              <a:buBlip>
                <a:blip r:embed="rId3"/>
              </a:buBlip>
            </a:pPr>
            <a:endParaRPr lang="zh-CN" altLang="en-US" sz="2400">
              <a:latin typeface="Calibri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490596" y="977701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Rel-18 Core</a:t>
            </a:r>
          </a:p>
        </p:txBody>
      </p:sp>
      <p:sp>
        <p:nvSpPr>
          <p:cNvPr id="77" name="矩形 76"/>
          <p:cNvSpPr/>
          <p:nvPr/>
        </p:nvSpPr>
        <p:spPr bwMode="auto">
          <a:xfrm>
            <a:off x="3874266" y="4562838"/>
            <a:ext cx="7215758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RD: 0.5~1 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矩形 78"/>
          <p:cNvSpPr/>
          <p:nvPr/>
        </p:nvSpPr>
        <p:spPr bwMode="auto">
          <a:xfrm>
            <a:off x="9945972" y="4797433"/>
            <a:ext cx="3616204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RD: ~0.5TU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0" name="矩形 79"/>
          <p:cNvSpPr/>
          <p:nvPr/>
        </p:nvSpPr>
        <p:spPr bwMode="auto">
          <a:xfrm>
            <a:off x="3913341" y="5176301"/>
            <a:ext cx="7206441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RD: 0.5~1 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矩形 80"/>
          <p:cNvSpPr/>
          <p:nvPr/>
        </p:nvSpPr>
        <p:spPr bwMode="auto">
          <a:xfrm>
            <a:off x="9945970" y="5420313"/>
            <a:ext cx="3616204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RD: ~0.5TU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2" name="矩形 81"/>
          <p:cNvSpPr/>
          <p:nvPr/>
        </p:nvSpPr>
        <p:spPr bwMode="auto">
          <a:xfrm>
            <a:off x="5119868" y="5938408"/>
            <a:ext cx="6004244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RD: 0.5~1TU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5" name="矩形 30">
            <a:extLst>
              <a:ext uri="{FF2B5EF4-FFF2-40B4-BE49-F238E27FC236}">
                <a16:creationId xmlns:a16="http://schemas.microsoft.com/office/drawing/2014/main" id="{79A7D1BD-D28D-4E74-A0AA-4F5AA5F59579}"/>
              </a:ext>
            </a:extLst>
          </p:cNvPr>
          <p:cNvSpPr/>
          <p:nvPr/>
        </p:nvSpPr>
        <p:spPr bwMode="auto">
          <a:xfrm>
            <a:off x="3423310" y="6395731"/>
            <a:ext cx="1272406" cy="241328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Core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矩形 32">
            <a:extLst>
              <a:ext uri="{FF2B5EF4-FFF2-40B4-BE49-F238E27FC236}">
                <a16:creationId xmlns:a16="http://schemas.microsoft.com/office/drawing/2014/main" id="{9D9CD50A-22C4-4841-ACB9-5718873F3B13}"/>
              </a:ext>
            </a:extLst>
          </p:cNvPr>
          <p:cNvSpPr/>
          <p:nvPr/>
        </p:nvSpPr>
        <p:spPr bwMode="auto">
          <a:xfrm>
            <a:off x="5015248" y="6395731"/>
            <a:ext cx="1272406" cy="241328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Perf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矩形 34">
            <a:extLst>
              <a:ext uri="{FF2B5EF4-FFF2-40B4-BE49-F238E27FC236}">
                <a16:creationId xmlns:a16="http://schemas.microsoft.com/office/drawing/2014/main" id="{FE926B89-C4A5-47C8-9FF6-D2B39ECCCC5D}"/>
              </a:ext>
            </a:extLst>
          </p:cNvPr>
          <p:cNvSpPr/>
          <p:nvPr/>
        </p:nvSpPr>
        <p:spPr bwMode="auto">
          <a:xfrm>
            <a:off x="6607186" y="6395731"/>
            <a:ext cx="1272406" cy="241328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Study phase</a:t>
            </a:r>
            <a:endParaRPr lang="zh-CN" altLang="en-US" sz="1000" b="1" dirty="0">
              <a:latin typeface="+mj-ea"/>
              <a:ea typeface="+mj-ea"/>
            </a:endParaRPr>
          </a:p>
        </p:txBody>
      </p:sp>
      <p:sp>
        <p:nvSpPr>
          <p:cNvPr id="49" name="矩形 35">
            <a:extLst>
              <a:ext uri="{FF2B5EF4-FFF2-40B4-BE49-F238E27FC236}">
                <a16:creationId xmlns:a16="http://schemas.microsoft.com/office/drawing/2014/main" id="{304424A6-81D9-4029-93BA-81A5DAC38D6F}"/>
              </a:ext>
            </a:extLst>
          </p:cNvPr>
          <p:cNvSpPr/>
          <p:nvPr/>
        </p:nvSpPr>
        <p:spPr bwMode="auto">
          <a:xfrm>
            <a:off x="8199123" y="6395731"/>
            <a:ext cx="1272406" cy="241328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SI</a:t>
            </a:r>
            <a:endParaRPr lang="zh-CN" altLang="en-US" sz="1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62181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414" y="403791"/>
            <a:ext cx="9628468" cy="450794"/>
          </a:xfrm>
        </p:spPr>
        <p:txBody>
          <a:bodyPr/>
          <a:lstStyle/>
          <a:p>
            <a:r>
              <a:rPr lang="en-US" altLang="zh-CN" b="1" dirty="0"/>
              <a:t>Draft TU Plan for RAN4 Rel-18 package (2/3)</a:t>
            </a:r>
            <a:endParaRPr lang="ru-RU" dirty="0"/>
          </a:p>
        </p:txBody>
      </p:sp>
      <p:sp>
        <p:nvSpPr>
          <p:cNvPr id="12" name="矩形 11"/>
          <p:cNvSpPr/>
          <p:nvPr/>
        </p:nvSpPr>
        <p:spPr bwMode="auto">
          <a:xfrm>
            <a:off x="2706816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2022 Q2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3913342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2022 Q3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5119868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2022 Q4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326394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Q1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7532920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Q2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8739446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Q3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9945972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Q4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152498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2024 Q1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12359024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2024 Q2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25591" y="2648126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700/800/900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325591" y="3268371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BS RF </a:t>
            </a:r>
            <a:r>
              <a:rPr lang="en-US" altLang="zh-CN" sz="1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enh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325591" y="3888616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OTA testing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580873" y="4508861"/>
            <a:ext cx="20685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Non-collocated CA/DC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325591" y="5129106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FR2 HST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325591" y="5749350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EMC</a:t>
            </a: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3875743" y="1796831"/>
            <a:ext cx="0" cy="4205713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直接连接符 51"/>
          <p:cNvCxnSpPr/>
          <p:nvPr/>
        </p:nvCxnSpPr>
        <p:spPr bwMode="auto">
          <a:xfrm>
            <a:off x="5082376" y="1783749"/>
            <a:ext cx="4159" cy="822251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等腰三角形 23"/>
          <p:cNvSpPr/>
          <p:nvPr/>
        </p:nvSpPr>
        <p:spPr bwMode="auto">
          <a:xfrm>
            <a:off x="2582293" y="1287599"/>
            <a:ext cx="249045" cy="153888"/>
          </a:xfrm>
          <a:prstGeom prst="triangl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ts val="600"/>
              </a:spcAft>
              <a:buBlip>
                <a:blip r:embed="rId3"/>
              </a:buBlip>
            </a:pPr>
            <a:endParaRPr lang="zh-CN" altLang="en-US" sz="2400">
              <a:latin typeface="Calibri" pitchFamily="34" charset="0"/>
            </a:endParaRPr>
          </a:p>
        </p:txBody>
      </p:sp>
      <p:sp>
        <p:nvSpPr>
          <p:cNvPr id="56" name="等腰三角形 55"/>
          <p:cNvSpPr/>
          <p:nvPr/>
        </p:nvSpPr>
        <p:spPr bwMode="auto">
          <a:xfrm>
            <a:off x="4957853" y="1248910"/>
            <a:ext cx="249045" cy="153888"/>
          </a:xfrm>
          <a:prstGeom prst="triangl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ts val="600"/>
              </a:spcAft>
              <a:buBlip>
                <a:blip r:embed="rId3"/>
              </a:buBlip>
            </a:pPr>
            <a:endParaRPr lang="zh-CN" altLang="en-US" sz="2400">
              <a:latin typeface="Calibri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099505" y="976466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Rel-17 Core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591626" y="984458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Rel-17 Perf</a:t>
            </a:r>
          </a:p>
        </p:txBody>
      </p:sp>
      <p:sp>
        <p:nvSpPr>
          <p:cNvPr id="68" name="矩形 67"/>
          <p:cNvSpPr/>
          <p:nvPr/>
        </p:nvSpPr>
        <p:spPr bwMode="auto">
          <a:xfrm>
            <a:off x="3899363" y="2122782"/>
            <a:ext cx="4751906" cy="226800"/>
          </a:xfrm>
          <a:prstGeom prst="rect">
            <a:avLst/>
          </a:prstGeom>
          <a:solidFill>
            <a:srgbClr val="FF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SI/ RF: ~0.5-1 TU per meeting</a:t>
            </a:r>
            <a:endParaRPr lang="zh-CN" altLang="en-US" sz="1000" b="1" dirty="0">
              <a:latin typeface="+mj-ea"/>
              <a:ea typeface="+mj-ea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3899363" y="3899508"/>
            <a:ext cx="7173276" cy="226800"/>
          </a:xfrm>
          <a:prstGeom prst="rect">
            <a:avLst/>
          </a:prstGeom>
          <a:solidFill>
            <a:srgbClr val="FF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SI/ RF: 0.5~1 TU per meeting (start from Q3 2022)</a:t>
            </a:r>
            <a:endParaRPr lang="zh-CN" altLang="en-US" sz="1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72" name="直接连接符 71"/>
          <p:cNvCxnSpPr/>
          <p:nvPr/>
        </p:nvCxnSpPr>
        <p:spPr bwMode="auto">
          <a:xfrm>
            <a:off x="11125693" y="1767945"/>
            <a:ext cx="4159" cy="822251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4" name="等腰三角形 73"/>
          <p:cNvSpPr/>
          <p:nvPr/>
        </p:nvSpPr>
        <p:spPr bwMode="auto">
          <a:xfrm>
            <a:off x="11001170" y="1233106"/>
            <a:ext cx="249045" cy="153888"/>
          </a:xfrm>
          <a:prstGeom prst="triangl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ts val="600"/>
              </a:spcAft>
              <a:buBlip>
                <a:blip r:embed="rId3"/>
              </a:buBlip>
            </a:pPr>
            <a:endParaRPr lang="zh-CN" altLang="en-US" sz="2400">
              <a:latin typeface="Calibri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490596" y="977701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Rel-18 Core</a:t>
            </a:r>
          </a:p>
        </p:txBody>
      </p:sp>
      <p:sp>
        <p:nvSpPr>
          <p:cNvPr id="79" name="矩形 78"/>
          <p:cNvSpPr/>
          <p:nvPr/>
        </p:nvSpPr>
        <p:spPr bwMode="auto">
          <a:xfrm>
            <a:off x="7532920" y="4742652"/>
            <a:ext cx="3553698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RD: 0.25TU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0" name="矩形 79"/>
          <p:cNvSpPr/>
          <p:nvPr/>
        </p:nvSpPr>
        <p:spPr bwMode="auto">
          <a:xfrm>
            <a:off x="5119868" y="5091458"/>
            <a:ext cx="4760224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~0.5TU per meeting, RD: ~0.5 TU per meeting 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矩形 80"/>
          <p:cNvSpPr/>
          <p:nvPr/>
        </p:nvSpPr>
        <p:spPr bwMode="auto">
          <a:xfrm>
            <a:off x="7497762" y="5311644"/>
            <a:ext cx="4760224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RD: ~0.5TU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2" name="矩形 81"/>
          <p:cNvSpPr/>
          <p:nvPr/>
        </p:nvSpPr>
        <p:spPr bwMode="auto">
          <a:xfrm>
            <a:off x="5148149" y="5726068"/>
            <a:ext cx="4769542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~0.25TU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80872" y="2027881"/>
            <a:ext cx="2068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Simplification of band combination spec</a:t>
            </a:r>
          </a:p>
        </p:txBody>
      </p:sp>
      <p:sp>
        <p:nvSpPr>
          <p:cNvPr id="47" name="矩形 46"/>
          <p:cNvSpPr/>
          <p:nvPr/>
        </p:nvSpPr>
        <p:spPr bwMode="auto">
          <a:xfrm>
            <a:off x="3899363" y="2681145"/>
            <a:ext cx="3563016" cy="226800"/>
          </a:xfrm>
          <a:prstGeom prst="rect">
            <a:avLst/>
          </a:prstGeom>
          <a:solidFill>
            <a:srgbClr val="FF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SI/ RF: covered by reserved TU for spectrum</a:t>
            </a:r>
            <a:endParaRPr lang="zh-CN" altLang="en-US" sz="1000" b="1" dirty="0">
              <a:latin typeface="+mj-ea"/>
              <a:ea typeface="+mj-ea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3899363" y="4495179"/>
            <a:ext cx="3563016" cy="2268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Study /RF: ~0.5TU, RD: ~0.1-0.25 TU Q4/22 to Q1’23</a:t>
            </a:r>
            <a:endParaRPr lang="zh-CN" altLang="en-US" sz="1000" b="1" dirty="0"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 bwMode="auto">
          <a:xfrm>
            <a:off x="7532920" y="4495179"/>
            <a:ext cx="2347172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0.25TU RD: 0.25 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9945972" y="5954059"/>
            <a:ext cx="1140646" cy="384361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 : 0.1TU/meeting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矩形 46">
            <a:extLst>
              <a:ext uri="{FF2B5EF4-FFF2-40B4-BE49-F238E27FC236}">
                <a16:creationId xmlns:a16="http://schemas.microsoft.com/office/drawing/2014/main" id="{3E923BC5-4611-4855-8086-A9AEBFF7D99D}"/>
              </a:ext>
            </a:extLst>
          </p:cNvPr>
          <p:cNvSpPr/>
          <p:nvPr/>
        </p:nvSpPr>
        <p:spPr bwMode="auto">
          <a:xfrm>
            <a:off x="3899363" y="3288491"/>
            <a:ext cx="4760221" cy="226800"/>
          </a:xfrm>
          <a:prstGeom prst="rect">
            <a:avLst/>
          </a:prstGeom>
          <a:solidFill>
            <a:srgbClr val="FF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SI/ RF: ~0.25-0.5 TUs</a:t>
            </a:r>
            <a:endParaRPr lang="zh-CN" altLang="en-US" sz="1000" b="1" dirty="0">
              <a:latin typeface="+mj-ea"/>
              <a:ea typeface="+mj-ea"/>
            </a:endParaRPr>
          </a:p>
        </p:txBody>
      </p:sp>
      <p:sp>
        <p:nvSpPr>
          <p:cNvPr id="41" name="矩形 30">
            <a:extLst>
              <a:ext uri="{FF2B5EF4-FFF2-40B4-BE49-F238E27FC236}">
                <a16:creationId xmlns:a16="http://schemas.microsoft.com/office/drawing/2014/main" id="{C83915A6-6BF8-4A8B-917A-91F553B9EDE8}"/>
              </a:ext>
            </a:extLst>
          </p:cNvPr>
          <p:cNvSpPr/>
          <p:nvPr/>
        </p:nvSpPr>
        <p:spPr bwMode="auto">
          <a:xfrm>
            <a:off x="3423310" y="6395731"/>
            <a:ext cx="1272406" cy="241328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Core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矩形 32">
            <a:extLst>
              <a:ext uri="{FF2B5EF4-FFF2-40B4-BE49-F238E27FC236}">
                <a16:creationId xmlns:a16="http://schemas.microsoft.com/office/drawing/2014/main" id="{6E2C989C-329C-45E9-9C36-950A0D3B22A1}"/>
              </a:ext>
            </a:extLst>
          </p:cNvPr>
          <p:cNvSpPr/>
          <p:nvPr/>
        </p:nvSpPr>
        <p:spPr bwMode="auto">
          <a:xfrm>
            <a:off x="5015248" y="6395731"/>
            <a:ext cx="1272406" cy="241328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Perf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矩形 34">
            <a:extLst>
              <a:ext uri="{FF2B5EF4-FFF2-40B4-BE49-F238E27FC236}">
                <a16:creationId xmlns:a16="http://schemas.microsoft.com/office/drawing/2014/main" id="{195CE78A-5F90-4BBD-A439-D9705724AA57}"/>
              </a:ext>
            </a:extLst>
          </p:cNvPr>
          <p:cNvSpPr/>
          <p:nvPr/>
        </p:nvSpPr>
        <p:spPr bwMode="auto">
          <a:xfrm>
            <a:off x="6607186" y="6395731"/>
            <a:ext cx="1272406" cy="241328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Study phase</a:t>
            </a:r>
            <a:endParaRPr lang="zh-CN" altLang="en-US" sz="1000" b="1" dirty="0">
              <a:latin typeface="+mj-ea"/>
              <a:ea typeface="+mj-ea"/>
            </a:endParaRPr>
          </a:p>
        </p:txBody>
      </p:sp>
      <p:sp>
        <p:nvSpPr>
          <p:cNvPr id="44" name="矩形 35">
            <a:extLst>
              <a:ext uri="{FF2B5EF4-FFF2-40B4-BE49-F238E27FC236}">
                <a16:creationId xmlns:a16="http://schemas.microsoft.com/office/drawing/2014/main" id="{A4C247BC-3200-4298-AD81-F565769FDE09}"/>
              </a:ext>
            </a:extLst>
          </p:cNvPr>
          <p:cNvSpPr/>
          <p:nvPr/>
        </p:nvSpPr>
        <p:spPr bwMode="auto">
          <a:xfrm>
            <a:off x="8199123" y="6395731"/>
            <a:ext cx="1272406" cy="241328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SI</a:t>
            </a:r>
            <a:endParaRPr lang="zh-CN" altLang="en-US" sz="1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98527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414" y="403791"/>
            <a:ext cx="9628468" cy="450794"/>
          </a:xfrm>
        </p:spPr>
        <p:txBody>
          <a:bodyPr/>
          <a:lstStyle/>
          <a:p>
            <a:r>
              <a:rPr lang="en-US" altLang="zh-CN" b="1" dirty="0"/>
              <a:t>Draft TU Plan for RAN4 Rel-18 package (3/3)</a:t>
            </a:r>
            <a:endParaRPr lang="ru-RU" dirty="0"/>
          </a:p>
        </p:txBody>
      </p:sp>
      <p:sp>
        <p:nvSpPr>
          <p:cNvPr id="12" name="矩形 11"/>
          <p:cNvSpPr/>
          <p:nvPr/>
        </p:nvSpPr>
        <p:spPr bwMode="auto">
          <a:xfrm>
            <a:off x="2706816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2022 Q2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3913342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2022 Q3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5119868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2022 Q4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326394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Q1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7532920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Q2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8739446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Q3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9945972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2023 Q4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152498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2024 Q1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12359024" y="1484721"/>
            <a:ext cx="1140646" cy="287519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2024 Q2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07496" y="2846093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Pi/2 PBSK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307496" y="3475765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Irregular CBW</a:t>
            </a: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3875743" y="1796831"/>
            <a:ext cx="0" cy="4205713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直接连接符 51"/>
          <p:cNvCxnSpPr/>
          <p:nvPr/>
        </p:nvCxnSpPr>
        <p:spPr bwMode="auto">
          <a:xfrm>
            <a:off x="5082376" y="1783749"/>
            <a:ext cx="4159" cy="822251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等腰三角形 23"/>
          <p:cNvSpPr/>
          <p:nvPr/>
        </p:nvSpPr>
        <p:spPr bwMode="auto">
          <a:xfrm>
            <a:off x="2544589" y="1254700"/>
            <a:ext cx="249045" cy="153888"/>
          </a:xfrm>
          <a:prstGeom prst="triangl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ts val="600"/>
              </a:spcAft>
              <a:buBlip>
                <a:blip r:embed="rId3"/>
              </a:buBlip>
            </a:pPr>
            <a:endParaRPr lang="zh-CN" altLang="en-US" sz="2400">
              <a:latin typeface="Calibri" pitchFamily="34" charset="0"/>
            </a:endParaRPr>
          </a:p>
        </p:txBody>
      </p:sp>
      <p:sp>
        <p:nvSpPr>
          <p:cNvPr id="56" name="等腰三角形 55"/>
          <p:cNvSpPr/>
          <p:nvPr/>
        </p:nvSpPr>
        <p:spPr bwMode="auto">
          <a:xfrm>
            <a:off x="4957853" y="1248910"/>
            <a:ext cx="249045" cy="153888"/>
          </a:xfrm>
          <a:prstGeom prst="triangl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ts val="600"/>
              </a:spcAft>
              <a:buBlip>
                <a:blip r:embed="rId3"/>
              </a:buBlip>
            </a:pPr>
            <a:endParaRPr lang="zh-CN" altLang="en-US" sz="2400">
              <a:latin typeface="Calibri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131731" y="984458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Rel-17 Core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591626" y="984458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Rel-17 Perf</a:t>
            </a:r>
          </a:p>
        </p:txBody>
      </p:sp>
      <p:sp>
        <p:nvSpPr>
          <p:cNvPr id="65" name="矩形 64"/>
          <p:cNvSpPr/>
          <p:nvPr/>
        </p:nvSpPr>
        <p:spPr bwMode="auto">
          <a:xfrm>
            <a:off x="5119868" y="3325983"/>
            <a:ext cx="5966749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highlight>
                  <a:srgbClr val="C0C0C0"/>
                </a:highlight>
                <a:latin typeface="+mj-ea"/>
                <a:ea typeface="+mj-ea"/>
              </a:rPr>
              <a:t>RF: 0.5 TU per meeting, RD: 0.5 TU per meeting (start from Q1 2023)</a:t>
            </a:r>
            <a:endParaRPr lang="zh-CN" altLang="en-US" sz="1000" b="1" dirty="0">
              <a:solidFill>
                <a:schemeClr val="bg1"/>
              </a:solidFill>
              <a:highlight>
                <a:srgbClr val="C0C0C0"/>
              </a:highlight>
              <a:latin typeface="+mj-ea"/>
              <a:ea typeface="+mj-ea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3899363" y="2122782"/>
            <a:ext cx="7187255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0.5~1 TU per meeting, RD: 0.5 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72" name="直接连接符 71"/>
          <p:cNvCxnSpPr/>
          <p:nvPr/>
        </p:nvCxnSpPr>
        <p:spPr bwMode="auto">
          <a:xfrm>
            <a:off x="11125693" y="1767945"/>
            <a:ext cx="4159" cy="822251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4" name="等腰三角形 73"/>
          <p:cNvSpPr/>
          <p:nvPr/>
        </p:nvSpPr>
        <p:spPr bwMode="auto">
          <a:xfrm>
            <a:off x="11001170" y="1233106"/>
            <a:ext cx="249045" cy="153888"/>
          </a:xfrm>
          <a:prstGeom prst="triangle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ts val="600"/>
              </a:spcAft>
              <a:buBlip>
                <a:blip r:embed="rId3"/>
              </a:buBlip>
            </a:pPr>
            <a:endParaRPr lang="zh-CN" altLang="en-US" sz="2400">
              <a:latin typeface="Calibri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490596" y="977701"/>
            <a:ext cx="13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Rel-18 Core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816543" y="2225848"/>
            <a:ext cx="8147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ATG</a:t>
            </a:r>
          </a:p>
        </p:txBody>
      </p:sp>
      <p:sp>
        <p:nvSpPr>
          <p:cNvPr id="47" name="矩形 46"/>
          <p:cNvSpPr/>
          <p:nvPr/>
        </p:nvSpPr>
        <p:spPr bwMode="auto">
          <a:xfrm>
            <a:off x="3922824" y="2864404"/>
            <a:ext cx="2337690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highlight>
                  <a:srgbClr val="C0C0C0"/>
                </a:highlight>
                <a:latin typeface="+mj-ea"/>
                <a:ea typeface="+mj-ea"/>
              </a:rPr>
              <a:t>RF: 0.5 TU per meeting</a:t>
            </a:r>
            <a:endParaRPr lang="zh-CN" altLang="en-US" sz="1000" b="1" dirty="0">
              <a:solidFill>
                <a:schemeClr val="bg1"/>
              </a:solidFill>
              <a:highlight>
                <a:srgbClr val="C0C0C0"/>
              </a:highlight>
              <a:latin typeface="+mj-ea"/>
              <a:ea typeface="+mj-ea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2654974" y="3510744"/>
            <a:ext cx="2399014" cy="226800"/>
          </a:xfrm>
          <a:prstGeom prst="rect">
            <a:avLst/>
          </a:prstGeom>
          <a:solidFill>
            <a:srgbClr val="FF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highlight>
                  <a:srgbClr val="C0C0C0"/>
                </a:highlight>
                <a:latin typeface="+mj-ea"/>
                <a:ea typeface="+mj-ea"/>
              </a:rPr>
              <a:t>SI 0.5 TU</a:t>
            </a:r>
            <a:endParaRPr lang="zh-CN" altLang="en-US" sz="1000" b="1" dirty="0">
              <a:highlight>
                <a:srgbClr val="C0C0C0"/>
              </a:highlight>
              <a:latin typeface="+mj-ea"/>
              <a:ea typeface="+mj-ea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6326394" y="2363395"/>
            <a:ext cx="5966750" cy="2268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~0.5 TU per meeting, RD: ~0.5 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2673061" y="2864404"/>
            <a:ext cx="1159282" cy="226800"/>
          </a:xfrm>
          <a:prstGeom prst="rect">
            <a:avLst/>
          </a:prstGeom>
          <a:solidFill>
            <a:srgbClr val="FF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highlight>
                  <a:srgbClr val="C0C0C0"/>
                </a:highlight>
                <a:latin typeface="+mj-ea"/>
                <a:ea typeface="+mj-ea"/>
              </a:rPr>
              <a:t>SI</a:t>
            </a:r>
            <a:endParaRPr lang="zh-CN" altLang="en-US" sz="1000" b="1" dirty="0">
              <a:highlight>
                <a:srgbClr val="C0C0C0"/>
              </a:highlight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9945972" y="3595382"/>
            <a:ext cx="2347172" cy="241328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highlight>
                  <a:srgbClr val="C0C0C0"/>
                </a:highlight>
                <a:latin typeface="+mj-ea"/>
                <a:ea typeface="+mj-ea"/>
              </a:rPr>
              <a:t>RF : 0.25TU/meeting; RD: 0.5 TU</a:t>
            </a:r>
            <a:endParaRPr lang="zh-CN" altLang="en-US" sz="1000" b="1" dirty="0">
              <a:solidFill>
                <a:schemeClr val="bg1"/>
              </a:solidFill>
              <a:highlight>
                <a:srgbClr val="C0C0C0"/>
              </a:highlight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6260514" y="6002543"/>
            <a:ext cx="1272406" cy="241328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Core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7852452" y="6002543"/>
            <a:ext cx="1272406" cy="241328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Perf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 bwMode="auto">
          <a:xfrm>
            <a:off x="9444390" y="6002543"/>
            <a:ext cx="1272406" cy="241328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Study phase</a:t>
            </a:r>
            <a:endParaRPr lang="zh-CN" altLang="en-US" sz="1000" b="1" dirty="0"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 bwMode="auto">
          <a:xfrm>
            <a:off x="11036327" y="6002543"/>
            <a:ext cx="1272406" cy="241328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latin typeface="+mj-ea"/>
                <a:ea typeface="+mj-ea"/>
              </a:rPr>
              <a:t>SI</a:t>
            </a:r>
            <a:endParaRPr lang="zh-CN" altLang="en-US" sz="1000" b="1" dirty="0">
              <a:latin typeface="+mj-ea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01581" y="4284254"/>
            <a:ext cx="2135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LTE_terr_bcast_bands_part2-Core</a:t>
            </a:r>
          </a:p>
        </p:txBody>
      </p:sp>
      <p:sp>
        <p:nvSpPr>
          <p:cNvPr id="38" name="矩形 37"/>
          <p:cNvSpPr/>
          <p:nvPr/>
        </p:nvSpPr>
        <p:spPr bwMode="auto">
          <a:xfrm>
            <a:off x="3899363" y="4401685"/>
            <a:ext cx="3567678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Covered by reserved TU for spectrum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601581" y="5014385"/>
            <a:ext cx="2135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NTN </a:t>
            </a:r>
            <a:r>
              <a:rPr lang="en-US" altLang="zh-CN" sz="1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IoT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(reserved TU)</a:t>
            </a:r>
          </a:p>
        </p:txBody>
      </p:sp>
      <p:sp>
        <p:nvSpPr>
          <p:cNvPr id="43" name="矩形 42"/>
          <p:cNvSpPr/>
          <p:nvPr/>
        </p:nvSpPr>
        <p:spPr bwMode="auto">
          <a:xfrm>
            <a:off x="3875743" y="5085897"/>
            <a:ext cx="7210873" cy="226800"/>
          </a:xfrm>
          <a:prstGeom prst="rect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RF: ~0.5 TU per meeting; RD ~0.5 TU per meeting</a:t>
            </a:r>
          </a:p>
        </p:txBody>
      </p:sp>
      <p:sp>
        <p:nvSpPr>
          <p:cNvPr id="44" name="矩形 43"/>
          <p:cNvSpPr/>
          <p:nvPr/>
        </p:nvSpPr>
        <p:spPr bwMode="auto">
          <a:xfrm>
            <a:off x="5053988" y="5337870"/>
            <a:ext cx="7239156" cy="22394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ts val="600"/>
              </a:spcAft>
            </a:pPr>
            <a:r>
              <a:rPr lang="en-US" altLang="zh-CN" sz="1000" b="1" dirty="0">
                <a:solidFill>
                  <a:schemeClr val="bg1"/>
                </a:solidFill>
                <a:latin typeface="+mj-ea"/>
                <a:ea typeface="+mj-ea"/>
              </a:rPr>
              <a:t>RF : ~0.25 TU per meeting (starting from Q1’23); RD: 0.25~0.5 TU per meeting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2605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15" y="2362666"/>
            <a:ext cx="3844968" cy="1046235"/>
          </a:xfrm>
        </p:spPr>
        <p:txBody>
          <a:bodyPr/>
          <a:lstStyle/>
          <a:p>
            <a:r>
              <a:rPr lang="en-US" sz="4000" dirty="0"/>
              <a:t>TU Spreadsheet for RAN4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45" y="1013883"/>
            <a:ext cx="13954955" cy="4830233"/>
          </a:xfrm>
        </p:spPr>
        <p:txBody>
          <a:bodyPr/>
          <a:lstStyle/>
          <a:p>
            <a:pPr marL="0" indent="0">
              <a:buNone/>
            </a:pPr>
            <a:endParaRPr lang="en-US" sz="4000" dirty="0"/>
          </a:p>
          <a:p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510492-8812-4C14-AB36-19E720047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615" y="5320998"/>
            <a:ext cx="4133486" cy="10462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92CA0C3-8AEE-4BB3-98C2-B6345DEFE9AA}"/>
              </a:ext>
            </a:extLst>
          </p:cNvPr>
          <p:cNvSpPr txBox="1"/>
          <p:nvPr/>
        </p:nvSpPr>
        <p:spPr>
          <a:xfrm>
            <a:off x="7107893" y="460610"/>
            <a:ext cx="3359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Double-click to have the full view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E5D4BD2-8DAE-4B1E-9A51-B498A886D0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790609"/>
              </p:ext>
            </p:extLst>
          </p:nvPr>
        </p:nvGraphicFramePr>
        <p:xfrm>
          <a:off x="5529711" y="1013883"/>
          <a:ext cx="5845987" cy="5453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6201748" imgH="15115944" progId="Excel.Sheet.12">
                  <p:embed/>
                </p:oleObj>
              </mc:Choice>
              <mc:Fallback>
                <p:oleObj name="Worksheet" r:id="rId3" imgW="16201748" imgH="15115944" progId="Excel.Sheet.12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E5D4BD2-8DAE-4B1E-9A51-B498A886D0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29711" y="1013883"/>
                        <a:ext cx="5845987" cy="5453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287776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Proposal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97699-AEE1-40AC-85E4-6E4DE0A41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912" y="1225549"/>
            <a:ext cx="13954955" cy="4830233"/>
          </a:xfrm>
        </p:spPr>
        <p:txBody>
          <a:bodyPr/>
          <a:lstStyle/>
          <a:p>
            <a:r>
              <a:rPr lang="en-US" sz="3200" dirty="0">
                <a:latin typeface="TimesNewRomanPSMT"/>
              </a:rPr>
              <a:t>RAN R18 package – RAN4 part - as detailed in slides 8 to 10 is endorsed</a:t>
            </a:r>
          </a:p>
          <a:p>
            <a:pPr lvl="1"/>
            <a:r>
              <a:rPr lang="en-US" sz="2800" dirty="0">
                <a:latin typeface="TimesNewRomanPSMT"/>
              </a:rPr>
              <a:t>The detailed TU planning and spreadsheet as on slides 11-14 is endorsed as the baseline for further discussion during RAN#95-e for final RAN4 Rel-18 SID/WID approvals </a:t>
            </a:r>
          </a:p>
          <a:p>
            <a:pPr marL="609566" lvl="1" indent="0">
              <a:buNone/>
            </a:pPr>
            <a:endParaRPr lang="en-US" sz="2000" dirty="0">
              <a:latin typeface="TimesNewRomanPSMT"/>
            </a:endParaRPr>
          </a:p>
          <a:p>
            <a:pPr marL="609566" lvl="1" indent="0">
              <a:buNone/>
            </a:pPr>
            <a:endParaRPr lang="en-US" sz="2000" dirty="0">
              <a:latin typeface="TimesNewRomanPSMT"/>
            </a:endParaRPr>
          </a:p>
          <a:p>
            <a:pPr marL="609566" lvl="1" indent="0">
              <a:buNone/>
            </a:pPr>
            <a:endParaRPr lang="en-US" sz="2000" dirty="0">
              <a:latin typeface="TimesNewRomanPSMT"/>
            </a:endParaRPr>
          </a:p>
          <a:p>
            <a:pPr marL="609566" lvl="1" indent="0">
              <a:buNone/>
            </a:pPr>
            <a:r>
              <a:rPr lang="en-US" sz="2000" i="1" dirty="0">
                <a:latin typeface="TimesNewRomanPSMT"/>
              </a:rPr>
              <a:t>Note: RAN#94-e also approved RAN4-led WI “NR support for dedicated spectrum less than 5MHz for FR1” as in </a:t>
            </a:r>
            <a:r>
              <a:rPr lang="en-US" sz="2000" dirty="0">
                <a:effectLst/>
                <a:hlinkClick r:id="rId2"/>
              </a:rPr>
              <a:t>RP-213603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09566" lvl="1" indent="0">
              <a:buNone/>
            </a:pPr>
            <a:r>
              <a:rPr lang="en-US" sz="2000" i="1" dirty="0">
                <a:latin typeface="TimesNewRomanPSMT"/>
              </a:rPr>
              <a:t>Note: the companion documents contain i) the RAN4 R18 TU spreadsheet in an excel file, and ii) the proposed detailed scope for potential RAN4 R18 items as a starting point for discussion in RAN#95-e, based on the email discussion in Feb. 2022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3210669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4" y="1210734"/>
            <a:ext cx="13490424" cy="5038524"/>
          </a:xfrm>
        </p:spPr>
        <p:txBody>
          <a:bodyPr/>
          <a:lstStyle/>
          <a:p>
            <a:r>
              <a:rPr lang="en-US" sz="3200" dirty="0">
                <a:sym typeface="Wingdings" panose="05000000000000000000" pitchFamily="2" charset="2"/>
              </a:rPr>
              <a:t>Prior Discussion</a:t>
            </a:r>
          </a:p>
          <a:p>
            <a:r>
              <a:rPr lang="en-US" sz="3200" dirty="0">
                <a:sym typeface="Wingdings" panose="05000000000000000000" pitchFamily="2" charset="2"/>
              </a:rPr>
              <a:t>Overall RAN Rel-18 package: RAN4 part</a:t>
            </a:r>
          </a:p>
          <a:p>
            <a:pPr lvl="1"/>
            <a:r>
              <a:rPr lang="en-US" sz="2669" dirty="0">
                <a:sym typeface="Wingdings" panose="05000000000000000000" pitchFamily="2" charset="2"/>
              </a:rPr>
              <a:t>General thoughts </a:t>
            </a:r>
          </a:p>
          <a:p>
            <a:pPr lvl="1"/>
            <a:r>
              <a:rPr lang="en-US" sz="2669" dirty="0">
                <a:sym typeface="Wingdings" panose="05000000000000000000" pitchFamily="2" charset="2"/>
              </a:rPr>
              <a:t>The package</a:t>
            </a:r>
          </a:p>
          <a:p>
            <a:endParaRPr lang="en-US" sz="20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068" y="2460647"/>
            <a:ext cx="12746197" cy="1470025"/>
          </a:xfrm>
        </p:spPr>
        <p:txBody>
          <a:bodyPr/>
          <a:lstStyle/>
          <a:p>
            <a:r>
              <a:rPr lang="en-US" sz="6000" dirty="0"/>
              <a:t>Prior Discussion</a:t>
            </a:r>
          </a:p>
        </p:txBody>
      </p:sp>
    </p:spTree>
    <p:extLst>
      <p:ext uri="{BB962C8B-B14F-4D97-AF65-F5344CB8AC3E}">
        <p14:creationId xmlns:p14="http://schemas.microsoft.com/office/powerpoint/2010/main" val="8587786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Prior Discussion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808" y="1252207"/>
            <a:ext cx="13490424" cy="4945393"/>
          </a:xfrm>
        </p:spPr>
        <p:txBody>
          <a:bodyPr/>
          <a:lstStyle/>
          <a:p>
            <a:r>
              <a:rPr lang="en-US" sz="2800" dirty="0">
                <a:sym typeface="Wingdings" panose="05000000000000000000" pitchFamily="2" charset="2"/>
              </a:rPr>
              <a:t>Email discussion summaries for RAN4 items in 2021</a:t>
            </a:r>
          </a:p>
          <a:p>
            <a:pPr lvl="1"/>
            <a:r>
              <a:rPr lang="en-US" sz="2269" dirty="0">
                <a:sym typeface="Wingdings" panose="05000000000000000000" pitchFamily="2" charset="2"/>
              </a:rPr>
              <a:t>Oct’21:  </a:t>
            </a:r>
            <a:r>
              <a:rPr lang="en-US" sz="2269" dirty="0">
                <a:sym typeface="Wingdings" panose="05000000000000000000" pitchFamily="2" charset="2"/>
                <a:hlinkClick r:id="rId3"/>
              </a:rPr>
              <a:t>RP-212682</a:t>
            </a:r>
            <a:endParaRPr lang="en-US" sz="2269" dirty="0">
              <a:sym typeface="Wingdings" panose="05000000000000000000" pitchFamily="2" charset="2"/>
            </a:endParaRPr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Aug’21: </a:t>
            </a:r>
            <a:r>
              <a:rPr lang="en-US" sz="2400" dirty="0">
                <a:effectLst/>
                <a:hlinkClick r:id="rId4"/>
              </a:rPr>
              <a:t>RP-211667</a:t>
            </a:r>
            <a:endParaRPr lang="en-US" sz="2400" dirty="0">
              <a:sym typeface="Wingdings" panose="05000000000000000000" pitchFamily="2" charset="2"/>
            </a:endParaRPr>
          </a:p>
          <a:p>
            <a:pPr marL="609566" lvl="1" indent="0">
              <a:buNone/>
            </a:pPr>
            <a:endParaRPr lang="en-US" sz="2269" dirty="0">
              <a:sym typeface="Wingdings" panose="05000000000000000000" pitchFamily="2" charset="2"/>
            </a:endParaRPr>
          </a:p>
          <a:p>
            <a:r>
              <a:rPr lang="en-US" sz="2800" dirty="0">
                <a:sym typeface="Wingdings" panose="05000000000000000000" pitchFamily="2" charset="2"/>
              </a:rPr>
              <a:t>Endorsed RAN R18 package in RAN#94e (primarily RAN1/2/3-led projects) can be found in </a:t>
            </a:r>
            <a:r>
              <a:rPr lang="en-US" sz="2800" dirty="0">
                <a:sym typeface="Wingdings" panose="05000000000000000000" pitchFamily="2" charset="2"/>
                <a:hlinkClick r:id="rId5"/>
              </a:rPr>
              <a:t>RP-213469</a:t>
            </a:r>
            <a:endParaRPr lang="en-US" sz="2800" dirty="0">
              <a:sym typeface="Wingdings" panose="05000000000000000000" pitchFamily="2" charset="2"/>
            </a:endParaRPr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One additional item was approved later in the meeting</a:t>
            </a:r>
            <a:r>
              <a:rPr lang="en-US" sz="2000" dirty="0">
                <a:sym typeface="Wingdings" panose="05000000000000000000" pitchFamily="2" charset="2"/>
              </a:rPr>
              <a:t>: </a:t>
            </a:r>
            <a:r>
              <a:rPr lang="en-US" sz="2400" dirty="0">
                <a:effectLst/>
                <a:hlinkClick r:id="rId6"/>
              </a:rPr>
              <a:t>RP-213677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endParaRPr lang="en-US" sz="2269" dirty="0">
              <a:sym typeface="Wingdings" panose="05000000000000000000" pitchFamily="2" charset="2"/>
            </a:endParaRPr>
          </a:p>
          <a:p>
            <a:r>
              <a:rPr lang="en-US" sz="2800" dirty="0">
                <a:sym typeface="Wingdings" panose="05000000000000000000" pitchFamily="2" charset="2"/>
              </a:rPr>
              <a:t>Latest RAN1/2/3/4 TU spreadsheet (as endorsed in RAN#94-e) can be found in </a:t>
            </a:r>
            <a:r>
              <a:rPr lang="en-US" sz="2800" dirty="0">
                <a:sym typeface="Wingdings" panose="05000000000000000000" pitchFamily="2" charset="2"/>
                <a:hlinkClick r:id="rId7"/>
              </a:rPr>
              <a:t>RP-213697</a:t>
            </a:r>
            <a:endParaRPr lang="en-US" sz="2800" dirty="0">
              <a:sym typeface="Wingdings" panose="05000000000000000000" pitchFamily="2" charset="2"/>
            </a:endParaRPr>
          </a:p>
          <a:p>
            <a:pPr marL="609566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4369333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Prior Discussion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808" y="1252207"/>
            <a:ext cx="2978155" cy="4945393"/>
          </a:xfrm>
        </p:spPr>
        <p:txBody>
          <a:bodyPr/>
          <a:lstStyle/>
          <a:p>
            <a:r>
              <a:rPr lang="en-US" sz="2800" dirty="0">
                <a:sym typeface="Wingdings" panose="05000000000000000000" pitchFamily="2" charset="2"/>
              </a:rPr>
              <a:t>Feb.’2022 email discussion summaries, including the draft SIDs/WIDs</a:t>
            </a:r>
            <a:endParaRPr 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1DC4532-3D8C-4B0C-99AF-3EF860BCB6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109604"/>
              </p:ext>
            </p:extLst>
          </p:nvPr>
        </p:nvGraphicFramePr>
        <p:xfrm>
          <a:off x="3862700" y="1252207"/>
          <a:ext cx="10331865" cy="50656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50990">
                  <a:extLst>
                    <a:ext uri="{9D8B030D-6E8A-4147-A177-3AD203B41FA5}">
                      <a16:colId xmlns:a16="http://schemas.microsoft.com/office/drawing/2014/main" val="2367640712"/>
                    </a:ext>
                  </a:extLst>
                </a:gridCol>
                <a:gridCol w="1025495">
                  <a:extLst>
                    <a:ext uri="{9D8B030D-6E8A-4147-A177-3AD203B41FA5}">
                      <a16:colId xmlns:a16="http://schemas.microsoft.com/office/drawing/2014/main" val="1983430877"/>
                    </a:ext>
                  </a:extLst>
                </a:gridCol>
                <a:gridCol w="974221">
                  <a:extLst>
                    <a:ext uri="{9D8B030D-6E8A-4147-A177-3AD203B41FA5}">
                      <a16:colId xmlns:a16="http://schemas.microsoft.com/office/drawing/2014/main" val="464696907"/>
                    </a:ext>
                  </a:extLst>
                </a:gridCol>
                <a:gridCol w="6281159">
                  <a:extLst>
                    <a:ext uri="{9D8B030D-6E8A-4147-A177-3AD203B41FA5}">
                      <a16:colId xmlns:a16="http://schemas.microsoft.com/office/drawing/2014/main" val="3737512897"/>
                    </a:ext>
                  </a:extLst>
                </a:gridCol>
              </a:tblGrid>
              <a:tr h="3616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Email Thread Index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Summary Document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Draft SIDs/WIDs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Notes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903661964"/>
                  </a:ext>
                </a:extLst>
              </a:tr>
              <a:tr h="26865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RAN95e-RAN4-R18Prep-01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>
                          <a:effectLst/>
                          <a:hlinkClick r:id="rId3"/>
                        </a:rPr>
                        <a:t>RP-220019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>
                          <a:effectLst/>
                          <a:hlinkClick r:id="rId4"/>
                        </a:rPr>
                        <a:t>RP-220053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WI: Further RF requirements enhancement for NR frequency range 1 (FR1)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688593577"/>
                  </a:ext>
                </a:extLst>
              </a:tr>
              <a:tr h="286760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</a:rPr>
                        <a:t>RAN95e-RAN4-R18Prep-02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u="sng" strike="noStrike" dirty="0">
                          <a:effectLst/>
                          <a:hlinkClick r:id="rId5"/>
                        </a:rPr>
                        <a:t>RP-220020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>
                          <a:effectLst/>
                          <a:hlinkClick r:id="rId6"/>
                        </a:rPr>
                        <a:t>RP-220056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WI: NR RF requirements enhancement for frequency range 2 (FR2), Phase 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501129531"/>
                  </a:ext>
                </a:extLst>
              </a:tr>
              <a:tr h="2035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>
                          <a:effectLst/>
                          <a:hlinkClick r:id="rId7"/>
                        </a:rPr>
                        <a:t>RP-220057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WI: Requirement for NR frequency range 2 (FR2) multi-Rx chain DL reception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2487540193"/>
                  </a:ext>
                </a:extLst>
              </a:tr>
              <a:tr h="21650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RAN95e-RAN4-R18Prep-03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u="sng" strike="noStrike">
                          <a:effectLst/>
                          <a:hlinkClick r:id="rId8"/>
                        </a:rPr>
                        <a:t>RP-220021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>
                          <a:effectLst/>
                          <a:hlinkClick r:id="rId9"/>
                        </a:rPr>
                        <a:t>RP-220051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WI: Even Further RRM enhancement for NR and MR-DC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4051259067"/>
                  </a:ext>
                </a:extLst>
              </a:tr>
              <a:tr h="4643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sng" strike="noStrike">
                          <a:effectLst/>
                          <a:hlinkClick r:id="rId10"/>
                        </a:rPr>
                        <a:t>RP-220052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WI: Further enhancements on NR and MR-DC Measurement Gaps and measurements requirements without gaps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174071864"/>
                  </a:ext>
                </a:extLst>
              </a:tr>
              <a:tr h="2502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RAN95e-RAN4-R18Prep-04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hlinkClick r:id="rId11"/>
                        </a:rPr>
                        <a:t>RP-220022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hlinkClick r:id="rId12"/>
                        </a:rPr>
                        <a:t>RP-220050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WID: NR demodulation performance evolution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3938591209"/>
                  </a:ext>
                </a:extLst>
              </a:tr>
              <a:tr h="42509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effectLst/>
                        </a:rPr>
                        <a:t>RAN95e-RAN4-R18Prep-05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u="sng" strike="noStrike" dirty="0">
                          <a:effectLst/>
                          <a:hlinkClick r:id="rId13"/>
                        </a:rPr>
                        <a:t>RP-220023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hlinkClick r:id="rId14"/>
                        </a:rPr>
                        <a:t>RP-220054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SID for the Study on NR frequency range 2 (FR2) Over-the-Air (OTA) testing enhancements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3691174710"/>
                  </a:ext>
                </a:extLst>
              </a:tr>
              <a:tr h="2165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>
                          <a:effectLst/>
                          <a:hlinkClick r:id="rId15"/>
                        </a:rPr>
                        <a:t>RP-220055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WID for BS/UE EMC enhancements for NR and LTE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1955419308"/>
                  </a:ext>
                </a:extLst>
              </a:tr>
              <a:tr h="216507">
                <a:tc rowSpan="7"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RAN95e-RAN4-R18Prep-06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ctr"/>
                </a:tc>
                <a:tc rowSpan="7">
                  <a:txBody>
                    <a:bodyPr/>
                    <a:lstStyle/>
                    <a:p>
                      <a:pPr algn="l" fontAlgn="ctr"/>
                      <a:r>
                        <a:rPr lang="en-US" sz="1400" u="sng" strike="noStrike" dirty="0">
                          <a:effectLst/>
                          <a:hlinkClick r:id="rId16"/>
                        </a:rPr>
                        <a:t>RP-220024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hlinkClick r:id="rId17"/>
                        </a:rPr>
                        <a:t>RP-220058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6-1: SID Simplification of band combination specification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2216264102"/>
                  </a:ext>
                </a:extLst>
              </a:tr>
              <a:tr h="3121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hlinkClick r:id="rId18"/>
                        </a:rPr>
                        <a:t>RP-220059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6-2: SID Enhancement for 700/800/900MHz band combinations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96245127"/>
                  </a:ext>
                </a:extLst>
              </a:tr>
              <a:tr h="2165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>
                          <a:effectLst/>
                          <a:hlinkClick r:id="rId19"/>
                        </a:rPr>
                        <a:t>RP-220060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6-3: WID: NR BS RF requirement evolution for NR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1103758041"/>
                  </a:ext>
                </a:extLst>
              </a:tr>
              <a:tr h="2165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>
                          <a:effectLst/>
                          <a:hlinkClick r:id="rId20"/>
                        </a:rPr>
                        <a:t>RP-220061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6-4: WID: Air-to-ground network for NR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628678183"/>
                  </a:ext>
                </a:extLst>
              </a:tr>
              <a:tr h="4250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>
                          <a:effectLst/>
                          <a:hlinkClick r:id="rId21"/>
                        </a:rPr>
                        <a:t>RP-220062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6-5: WID: Adjacent channel High Altitude Platform Station (HAPS) for NR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3955235269"/>
                  </a:ext>
                </a:extLst>
              </a:tr>
              <a:tr h="4250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>
                          <a:effectLst/>
                          <a:hlinkClick r:id="rId22"/>
                        </a:rPr>
                        <a:t>RP-220063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6-6: WID: Support of intra-band non-collocated EN-DC/NR-CA deployment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92978893"/>
                  </a:ext>
                </a:extLst>
              </a:tr>
              <a:tr h="4250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>
                          <a:effectLst/>
                          <a:hlinkClick r:id="rId23"/>
                        </a:rPr>
                        <a:t>RP-220064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6-7: WID: Enhanced NR support for high speed train scenario in frequency range 2 (FR2)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05" marR="8105" marT="8105" marB="0" anchor="b"/>
                </a:tc>
                <a:extLst>
                  <a:ext uri="{0D108BD9-81ED-4DB2-BD59-A6C34878D82A}">
                    <a16:rowId xmlns:a16="http://schemas.microsoft.com/office/drawing/2014/main" val="883477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160671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5467" y="2460647"/>
            <a:ext cx="11601798" cy="1470025"/>
          </a:xfrm>
        </p:spPr>
        <p:txBody>
          <a:bodyPr/>
          <a:lstStyle/>
          <a:p>
            <a:r>
              <a:rPr lang="en-US" sz="6000" dirty="0"/>
              <a:t>Overall RAN Rel-18 Package: RAN4 Part</a:t>
            </a:r>
          </a:p>
        </p:txBody>
      </p:sp>
    </p:spTree>
    <p:extLst>
      <p:ext uri="{BB962C8B-B14F-4D97-AF65-F5344CB8AC3E}">
        <p14:creationId xmlns:p14="http://schemas.microsoft.com/office/powerpoint/2010/main" val="106433741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6057" y="405251"/>
            <a:ext cx="11374390" cy="1046235"/>
          </a:xfrm>
        </p:spPr>
        <p:txBody>
          <a:bodyPr/>
          <a:lstStyle/>
          <a:p>
            <a:r>
              <a:rPr lang="en-US" sz="4000" dirty="0"/>
              <a:t>General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307" y="1386417"/>
            <a:ext cx="13954955" cy="4830233"/>
          </a:xfrm>
        </p:spPr>
        <p:txBody>
          <a:bodyPr/>
          <a:lstStyle/>
          <a:p>
            <a:r>
              <a:rPr lang="en-US" sz="2400" dirty="0">
                <a:sym typeface="Wingdings" panose="05000000000000000000" pitchFamily="2" charset="2"/>
              </a:rPr>
              <a:t>Latest Rel-18 RAN4 TU spreadsheet can be found in </a:t>
            </a:r>
            <a:r>
              <a:rPr lang="en-US" sz="2400" dirty="0">
                <a:sym typeface="Wingdings" panose="05000000000000000000" pitchFamily="2" charset="2"/>
                <a:hlinkClick r:id="rId2"/>
              </a:rPr>
              <a:t>RP-213697</a:t>
            </a:r>
            <a:endParaRPr lang="en-US" sz="2400" dirty="0">
              <a:sym typeface="Wingdings" panose="05000000000000000000" pitchFamily="2" charset="2"/>
            </a:endParaRPr>
          </a:p>
          <a:p>
            <a:r>
              <a:rPr lang="en-US" sz="2400" dirty="0">
                <a:sym typeface="Wingdings" panose="05000000000000000000" pitchFamily="2" charset="2"/>
              </a:rPr>
              <a:t>In approving RAN4 RAN R18 package, necessary to reserve some TUs </a:t>
            </a:r>
          </a:p>
          <a:p>
            <a:pPr lvl="1"/>
            <a:r>
              <a:rPr lang="en-US" sz="1869" dirty="0">
                <a:sym typeface="Wingdings" panose="05000000000000000000" pitchFamily="2" charset="2"/>
              </a:rPr>
              <a:t>For both RF &amp; RD, ~2 TUs each</a:t>
            </a:r>
          </a:p>
          <a:p>
            <a:r>
              <a:rPr lang="en-US" sz="2400" dirty="0"/>
              <a:t>RAN4 Rel-18 loads comes from two aspects</a:t>
            </a:r>
          </a:p>
          <a:p>
            <a:pPr lvl="1"/>
            <a:r>
              <a:rPr lang="en-US" sz="2000" dirty="0"/>
              <a:t>The </a:t>
            </a:r>
            <a:r>
              <a:rPr lang="en-US" sz="2000" b="1" dirty="0"/>
              <a:t>number</a:t>
            </a:r>
            <a:r>
              <a:rPr lang="en-US" sz="2000" dirty="0"/>
              <a:t> of projects, and the </a:t>
            </a:r>
            <a:r>
              <a:rPr lang="en-US" sz="2000" b="1" dirty="0"/>
              <a:t>scope</a:t>
            </a:r>
            <a:r>
              <a:rPr lang="en-US" sz="2000" dirty="0"/>
              <a:t> of each project</a:t>
            </a:r>
          </a:p>
          <a:p>
            <a:r>
              <a:rPr lang="en-US" sz="2400" dirty="0"/>
              <a:t>Thus, it is critical to make sure that:</a:t>
            </a:r>
          </a:p>
          <a:p>
            <a:pPr lvl="1"/>
            <a:r>
              <a:rPr lang="en-US" sz="2000" dirty="0"/>
              <a:t>The number of projects is reasonable, and </a:t>
            </a:r>
          </a:p>
          <a:p>
            <a:pPr lvl="1"/>
            <a:r>
              <a:rPr lang="en-US" sz="2000" dirty="0"/>
              <a:t>Probably even more importantly, the amount and the clarity of scope for each project</a:t>
            </a:r>
          </a:p>
          <a:p>
            <a:pPr lvl="2"/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 try to avoid “generic enhancements”-like scope!</a:t>
            </a:r>
          </a:p>
          <a:p>
            <a:r>
              <a:rPr lang="en-US" sz="2400" dirty="0"/>
              <a:t>Notes: </a:t>
            </a:r>
          </a:p>
          <a:p>
            <a:pPr lvl="1"/>
            <a:r>
              <a:rPr lang="en-US" sz="2000" dirty="0"/>
              <a:t>The RAN4 R18 </a:t>
            </a:r>
            <a:r>
              <a:rPr lang="en-US" sz="2000" b="1" dirty="0"/>
              <a:t>project names </a:t>
            </a:r>
            <a:r>
              <a:rPr lang="en-US" sz="2000" dirty="0"/>
              <a:t>listed in the sequel are </a:t>
            </a:r>
            <a:r>
              <a:rPr lang="en-US" sz="2000" b="1" dirty="0"/>
              <a:t>abbreviated/simplified</a:t>
            </a:r>
            <a:r>
              <a:rPr lang="en-US" sz="2000" dirty="0"/>
              <a:t>, and are subject to </a:t>
            </a:r>
            <a:r>
              <a:rPr lang="en-US" sz="2000" b="1" dirty="0"/>
              <a:t>further discussion/refinement</a:t>
            </a:r>
          </a:p>
          <a:p>
            <a:pPr marL="609566" lvl="1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1452579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6057" y="405251"/>
            <a:ext cx="11374390" cy="517695"/>
          </a:xfrm>
        </p:spPr>
        <p:txBody>
          <a:bodyPr/>
          <a:lstStyle/>
          <a:p>
            <a:r>
              <a:rPr lang="en-US" sz="4000" dirty="0"/>
              <a:t>RAN4-led Package	1/3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15AD57-88CB-4DD3-98AC-D2CB8EDC0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308263"/>
              </p:ext>
            </p:extLst>
          </p:nvPr>
        </p:nvGraphicFramePr>
        <p:xfrm>
          <a:off x="2403005" y="1124140"/>
          <a:ext cx="11278422" cy="5328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47827">
                  <a:extLst>
                    <a:ext uri="{9D8B030D-6E8A-4147-A177-3AD203B41FA5}">
                      <a16:colId xmlns:a16="http://schemas.microsoft.com/office/drawing/2014/main" val="4265354690"/>
                    </a:ext>
                  </a:extLst>
                </a:gridCol>
                <a:gridCol w="1230595">
                  <a:extLst>
                    <a:ext uri="{9D8B030D-6E8A-4147-A177-3AD203B41FA5}">
                      <a16:colId xmlns:a16="http://schemas.microsoft.com/office/drawing/2014/main" val="2003134754"/>
                    </a:ext>
                  </a:extLst>
                </a:gridCol>
              </a:tblGrid>
              <a:tr h="512769">
                <a:tc>
                  <a:txBody>
                    <a:bodyPr/>
                    <a:lstStyle/>
                    <a:p>
                      <a:r>
                        <a:rPr lang="en-US" sz="1800" dirty="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 or 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046851"/>
                  </a:ext>
                </a:extLst>
              </a:tr>
              <a:tr h="535843">
                <a:tc>
                  <a:txBody>
                    <a:bodyPr/>
                    <a:lstStyle/>
                    <a:p>
                      <a:r>
                        <a:rPr lang="en-US" sz="1800" dirty="0"/>
                        <a:t>UE FR1 RF enhancements (</a:t>
                      </a:r>
                      <a:r>
                        <a:rPr lang="en-US" sz="1800" b="1" dirty="0"/>
                        <a:t>3 topics</a:t>
                      </a:r>
                      <a:r>
                        <a:rPr lang="en-US" sz="1800" dirty="0"/>
                        <a:t>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dirty="0"/>
                        <a:t>4Tx for CPE/FWA/vehicle/industrial devices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dirty="0"/>
                        <a:t>8Rx for CPE/FWA/vehicle/industrial devices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dirty="0"/>
                        <a:t>lower MSD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673314"/>
                  </a:ext>
                </a:extLst>
              </a:tr>
              <a:tr h="535843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UE FR2 RF enhancements (</a:t>
                      </a:r>
                      <a:r>
                        <a:rPr lang="en-US" altLang="zh-CN" sz="1800" b="1" dirty="0"/>
                        <a:t>3 topics)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zh-CN" altLang="zh-CN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equirement for FR2 multi-Rx chain DL reception</a:t>
                      </a: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altLang="zh-CN" sz="1400" b="1" u="sng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 a separate WID</a:t>
                      </a: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285750" marR="0" lvl="0" indent="-28575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UL 256QAM</a:t>
                      </a:r>
                    </a:p>
                    <a:p>
                      <a:pPr marL="285750" marR="0" lvl="0" indent="-28575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Beam correspondence requirements for RRC_INACTIVE and initial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8140808"/>
                  </a:ext>
                </a:extLst>
              </a:tr>
              <a:tr h="535843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RRM enhancements (</a:t>
                      </a:r>
                      <a:r>
                        <a:rPr lang="en-US" altLang="zh-CN" sz="1800" b="1" dirty="0"/>
                        <a:t>2 topics</a:t>
                      </a:r>
                      <a:r>
                        <a:rPr lang="en-US" altLang="zh-CN" sz="180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 err="1"/>
                        <a:t>SCell</a:t>
                      </a:r>
                      <a:r>
                        <a:rPr lang="en-US" altLang="zh-CN" sz="1400" dirty="0"/>
                        <a:t> activation enhancements in FR2 (i.e., reduction of </a:t>
                      </a:r>
                      <a:r>
                        <a:rPr lang="en-US" altLang="zh-CN" sz="1400" dirty="0" err="1"/>
                        <a:t>SCell</a:t>
                      </a:r>
                      <a:r>
                        <a:rPr lang="en-US" altLang="zh-CN" sz="1400" dirty="0"/>
                        <a:t> activation delays)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FR1-FR1 NR-DC RRM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15442"/>
                  </a:ext>
                </a:extLst>
              </a:tr>
              <a:tr h="535843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Measurement gap </a:t>
                      </a:r>
                      <a:r>
                        <a:rPr lang="en-US" altLang="zh-CN" sz="1800" dirty="0" err="1"/>
                        <a:t>enh</a:t>
                      </a:r>
                      <a:r>
                        <a:rPr lang="en-US" altLang="zh-CN" sz="1800" dirty="0"/>
                        <a:t>. (</a:t>
                      </a:r>
                      <a:r>
                        <a:rPr lang="en-US" altLang="zh-CN" sz="1800" b="1" dirty="0"/>
                        <a:t>3 topics</a:t>
                      </a:r>
                      <a:r>
                        <a:rPr lang="en-US" altLang="zh-CN" sz="180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Joint requirements for pre-configured MG, concurrent MG and NCSG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 err="1"/>
                        <a:t>NeedForGap</a:t>
                      </a:r>
                      <a:r>
                        <a:rPr lang="en-US" altLang="zh-CN" sz="1400" dirty="0"/>
                        <a:t> requirements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Inter-RAT NR and [LTE] measurement without gaps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/>
                        <a:t>Note:  only one of the 2</a:t>
                      </a:r>
                      <a:r>
                        <a:rPr lang="en-US" altLang="zh-CN" sz="1400" baseline="30000" dirty="0"/>
                        <a:t>nd</a:t>
                      </a:r>
                      <a:r>
                        <a:rPr lang="en-US" altLang="zh-CN" sz="1400" dirty="0"/>
                        <a:t> and 3</a:t>
                      </a:r>
                      <a:r>
                        <a:rPr lang="en-US" altLang="zh-CN" sz="1400" baseline="30000" dirty="0"/>
                        <a:t>rd</a:t>
                      </a:r>
                      <a:r>
                        <a:rPr lang="en-US" altLang="zh-CN" sz="1400" dirty="0"/>
                        <a:t> topics (vs. both) is planned to be handled in one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9589159"/>
                  </a:ext>
                </a:extLst>
              </a:tr>
              <a:tr h="535843">
                <a:tc>
                  <a:txBody>
                    <a:bodyPr/>
                    <a:lstStyle/>
                    <a:p>
                      <a:r>
                        <a:rPr lang="en-US" altLang="zh-CN" sz="1800" b="0" dirty="0"/>
                        <a:t>Demodulation performance </a:t>
                      </a:r>
                      <a:r>
                        <a:rPr lang="en-US" altLang="zh-CN" sz="1800" dirty="0"/>
                        <a:t>requirement </a:t>
                      </a:r>
                      <a:r>
                        <a:rPr lang="en-US" altLang="zh-CN" sz="1800" dirty="0" err="1"/>
                        <a:t>enh</a:t>
                      </a:r>
                      <a:r>
                        <a:rPr lang="en-US" altLang="zh-CN" sz="1800" dirty="0"/>
                        <a:t>. </a:t>
                      </a:r>
                      <a:r>
                        <a:rPr lang="en-US" altLang="zh-CN" sz="1800"/>
                        <a:t>(</a:t>
                      </a:r>
                      <a:r>
                        <a:rPr lang="en-US" altLang="zh-CN" sz="1800" b="1"/>
                        <a:t>2 </a:t>
                      </a:r>
                      <a:r>
                        <a:rPr lang="en-US" altLang="zh-CN" sz="1800" b="1" dirty="0"/>
                        <a:t>topics</a:t>
                      </a:r>
                      <a:r>
                        <a:rPr lang="en-US" altLang="zh-CN" sz="180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Advanced receiver to cancel inter-user interference for MU-MIMO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ATP (RAN4-led, target a 6-month work starting from 4Q’22)</a:t>
                      </a:r>
                      <a:endParaRPr lang="en-US" altLang="zh-CN" sz="14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8106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643930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6057" y="405252"/>
            <a:ext cx="11374390" cy="380962"/>
          </a:xfrm>
        </p:spPr>
        <p:txBody>
          <a:bodyPr/>
          <a:lstStyle/>
          <a:p>
            <a:r>
              <a:rPr lang="en-US" sz="4000" dirty="0"/>
              <a:t>RAN4-led Package	2/3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15AD57-88CB-4DD3-98AC-D2CB8EDC0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753938"/>
              </p:ext>
            </p:extLst>
          </p:nvPr>
        </p:nvGraphicFramePr>
        <p:xfrm>
          <a:off x="1762070" y="1049839"/>
          <a:ext cx="11315659" cy="4536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59427">
                  <a:extLst>
                    <a:ext uri="{9D8B030D-6E8A-4147-A177-3AD203B41FA5}">
                      <a16:colId xmlns:a16="http://schemas.microsoft.com/office/drawing/2014/main" val="4265354690"/>
                    </a:ext>
                  </a:extLst>
                </a:gridCol>
                <a:gridCol w="1256232">
                  <a:extLst>
                    <a:ext uri="{9D8B030D-6E8A-4147-A177-3AD203B41FA5}">
                      <a16:colId xmlns:a16="http://schemas.microsoft.com/office/drawing/2014/main" val="2003134754"/>
                    </a:ext>
                  </a:extLst>
                </a:gridCol>
              </a:tblGrid>
              <a:tr h="512769">
                <a:tc>
                  <a:txBody>
                    <a:bodyPr/>
                    <a:lstStyle/>
                    <a:p>
                      <a:r>
                        <a:rPr lang="en-US" dirty="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 or 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046851"/>
                  </a:ext>
                </a:extLst>
              </a:tr>
              <a:tr h="178614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Simplification of band combination specification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673314"/>
                  </a:ext>
                </a:extLst>
              </a:tr>
              <a:tr h="278586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Enhancement for 700/800/900MHz band combinations</a:t>
                      </a:r>
                    </a:p>
                    <a:p>
                      <a:pPr marL="342900" marR="0" lvl="0" indent="-34290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dirty="0"/>
                        <a:t>To be handled as spectrum-related (limited to specific combination(s) of bands), targeting 9-month study (starting from 3Q’22)</a:t>
                      </a:r>
                      <a:endParaRPr lang="zh-CN" altLang="en-US" sz="14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0812054"/>
                  </a:ext>
                </a:extLst>
              </a:tr>
              <a:tr h="178614">
                <a:tc>
                  <a:txBody>
                    <a:bodyPr/>
                    <a:lstStyle/>
                    <a:p>
                      <a:r>
                        <a:rPr lang="en-US" sz="1800" dirty="0"/>
                        <a:t>BS RF requirement evolution </a:t>
                      </a:r>
                      <a:r>
                        <a:rPr lang="en-US" altLang="zh-CN" sz="1800" dirty="0"/>
                        <a:t>(</a:t>
                      </a:r>
                      <a:r>
                        <a:rPr lang="en-US" altLang="zh-CN" sz="1800" b="1" dirty="0"/>
                        <a:t>1 topic)</a:t>
                      </a:r>
                    </a:p>
                    <a:p>
                      <a:pPr marL="342900" marR="0" lvl="0" indent="-34290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 err="1"/>
                        <a:t>mmWave</a:t>
                      </a:r>
                      <a:r>
                        <a:rPr lang="en-US" altLang="zh-CN" sz="1200" dirty="0"/>
                        <a:t> multi-band BS (12-month SI)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2878208"/>
                  </a:ext>
                </a:extLst>
              </a:tr>
              <a:tr h="396457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OTA testing enhancement </a:t>
                      </a:r>
                      <a:r>
                        <a:rPr lang="en-US" altLang="zh-CN" sz="1800" b="0" dirty="0"/>
                        <a:t>(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</a:rPr>
                        <a:t>1 topic</a:t>
                      </a:r>
                      <a:r>
                        <a:rPr lang="en-US" altLang="zh-CN" sz="1800" b="0" dirty="0"/>
                        <a:t>)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dirty="0"/>
                        <a:t>FR2-1 OTA testing for UEs with multi-panel reception and 4DL layer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0" dirty="0"/>
                        <a:t>Note: EMC is separately handled</a:t>
                      </a:r>
                      <a:endParaRPr lang="zh-CN" altLang="en-US" sz="1200" b="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1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Support of intra-band non-collocated EN-DC/NR-CA deployment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9589159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FR2 HST enhancement 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53286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1800" dirty="0"/>
                        <a:t>EMC enhancements</a:t>
                      </a:r>
                    </a:p>
                    <a:p>
                      <a:pPr marL="285750" indent="-285750" algn="l" defTabSz="914354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Target a 12-month project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42709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ATG (BS on the ground, CPE in the air)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255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0704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77398</TotalTime>
  <Words>1663</Words>
  <Application>Microsoft Office PowerPoint</Application>
  <PresentationFormat>Custom</PresentationFormat>
  <Paragraphs>278</Paragraphs>
  <Slides>15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微软雅黑</vt:lpstr>
      <vt:lpstr>Nokia Pure Headline Ultra Light</vt:lpstr>
      <vt:lpstr>Nokia Pure Text</vt:lpstr>
      <vt:lpstr>Nokia Pure Text Light</vt:lpstr>
      <vt:lpstr>宋体</vt:lpstr>
      <vt:lpstr>TimesNewRomanPSMT</vt:lpstr>
      <vt:lpstr>Arial</vt:lpstr>
      <vt:lpstr>Calibri</vt:lpstr>
      <vt:lpstr>Times New Roman</vt:lpstr>
      <vt:lpstr>Wingdings</vt:lpstr>
      <vt:lpstr>Nokia White Master with headline</vt:lpstr>
      <vt:lpstr>2_Office Theme</vt:lpstr>
      <vt:lpstr>Worksheet</vt:lpstr>
      <vt:lpstr>Summary for RAN Rel-18 Package: RAN4 Part</vt:lpstr>
      <vt:lpstr>Outline</vt:lpstr>
      <vt:lpstr>Prior Discussion</vt:lpstr>
      <vt:lpstr>Prior Discussion 1/2</vt:lpstr>
      <vt:lpstr>Prior Discussion 2/2</vt:lpstr>
      <vt:lpstr>Overall RAN Rel-18 Package: RAN4 Part</vt:lpstr>
      <vt:lpstr>General Thoughts</vt:lpstr>
      <vt:lpstr>RAN4-led Package 1/3</vt:lpstr>
      <vt:lpstr>RAN4-led Package 2/3</vt:lpstr>
      <vt:lpstr>RAN4-led Package 3/3</vt:lpstr>
      <vt:lpstr>Draft TU Plan for RAN4 Rel-18 package (1/3)</vt:lpstr>
      <vt:lpstr>Draft TU Plan for RAN4 Rel-18 package (2/3)</vt:lpstr>
      <vt:lpstr>Draft TU Plan for RAN4 Rel-18 package (3/3)</vt:lpstr>
      <vt:lpstr>TU Spreadsheet for RAN4 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720</cp:revision>
  <dcterms:created xsi:type="dcterms:W3CDTF">2018-05-24T11:49:12Z</dcterms:created>
  <dcterms:modified xsi:type="dcterms:W3CDTF">2022-03-14T23:11:39Z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